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2"/>
  </p:sldMasterIdLst>
  <p:notesMasterIdLst>
    <p:notesMasterId r:id="rId12"/>
  </p:notesMasterIdLst>
  <p:handoutMasterIdLst>
    <p:handoutMasterId r:id="rId13"/>
  </p:handoutMasterIdLst>
  <p:sldIdLst>
    <p:sldId id="262" r:id="rId3"/>
    <p:sldId id="258" r:id="rId4"/>
    <p:sldId id="263" r:id="rId5"/>
    <p:sldId id="264" r:id="rId6"/>
    <p:sldId id="265" r:id="rId7"/>
    <p:sldId id="261" r:id="rId8"/>
    <p:sldId id="260" r:id="rId9"/>
    <p:sldId id="257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3569" autoAdjust="0"/>
  </p:normalViewPr>
  <p:slideViewPr>
    <p:cSldViewPr snapToGrid="0" snapToObjects="1">
      <p:cViewPr varScale="1">
        <p:scale>
          <a:sx n="62" d="100"/>
          <a:sy n="62" d="100"/>
        </p:scale>
        <p:origin x="-1482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49313D-767F-4C24-8F56-D2B4D2ED359E}" type="datetimeFigureOut">
              <a:rPr lang="en-GB" smtClean="0"/>
              <a:t>28/05/2015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465AC-242E-44BD-A6FF-40AEBBBBA8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40583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8FDFDA-ECA1-6246-A35D-1F0965ECDF33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E83876-33BC-7242-B9D7-2997319A0E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855413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83876-33BC-7242-B9D7-2997319A0E33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83876-33BC-7242-B9D7-2997319A0E3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20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83876-33BC-7242-B9D7-2997319A0E3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368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ga-IE" sz="1200" dirty="0" smtClean="0">
                <a:latin typeface="Calibri (body)"/>
                <a:cs typeface="Calibri (body)"/>
              </a:rPr>
              <a:t>D</a:t>
            </a:r>
            <a:r>
              <a:rPr sz="1200" dirty="0" smtClean="0">
                <a:latin typeface="Calibri (body)"/>
                <a:cs typeface="Calibri (body)"/>
              </a:rPr>
              <a:t>esign a collaborative method for establishing and implementing local digital service standards</a:t>
            </a:r>
            <a:r>
              <a:rPr lang="ga-IE" sz="1200" dirty="0" smtClean="0">
                <a:latin typeface="Calibri (body)"/>
                <a:cs typeface="Calibri (body)"/>
              </a:rPr>
              <a:t> – starting with waste</a:t>
            </a:r>
          </a:p>
          <a:p>
            <a:pPr>
              <a:buNone/>
            </a:pPr>
            <a:endParaRPr lang="ga-IE" sz="1200" dirty="0" smtClean="0">
              <a:latin typeface="Calibri (body)"/>
              <a:cs typeface="Calibri (body)"/>
            </a:endParaRPr>
          </a:p>
          <a:p>
            <a:r>
              <a:rPr lang="en-US" sz="1200" dirty="0" smtClean="0">
                <a:latin typeface="Calibri (body)"/>
                <a:cs typeface="Calibri (body)"/>
              </a:rPr>
              <a:t>Enable the local government sector to lead on establishing standards for its waste services (rather than have standards imposed from the outside)</a:t>
            </a:r>
          </a:p>
          <a:p>
            <a:pPr>
              <a:buNone/>
            </a:pPr>
            <a:endParaRPr lang="en-US" sz="1200" dirty="0" smtClean="0">
              <a:latin typeface="Calibri (body)"/>
              <a:cs typeface="Calibri (body)"/>
            </a:endParaRPr>
          </a:p>
          <a:p>
            <a:r>
              <a:rPr lang="en-US" sz="1200" dirty="0" smtClean="0">
                <a:latin typeface="Calibri (body)"/>
                <a:cs typeface="Calibri (body)"/>
              </a:rPr>
              <a:t>Establish a data standard and supporting tools for local waste services and help to improve the services for participating local authorities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83876-33BC-7242-B9D7-2997319A0E33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dirty="0" smtClean="0">
                <a:latin typeface="Calibri (Body)"/>
                <a:cs typeface="Calibri (Body)"/>
              </a:rPr>
              <a:t>Work in an agile way, aiming to deliver a first iteration of the process and the products within 9 months</a:t>
            </a:r>
          </a:p>
          <a:p>
            <a:r>
              <a:rPr lang="en-US" sz="1200" dirty="0" smtClean="0">
                <a:latin typeface="Calibri (Body)"/>
                <a:cs typeface="Calibri (Body)"/>
              </a:rPr>
              <a:t>Work with a representative group of local authorities to establish what the priorities should be to start with, and to get agreement from all involved on the content</a:t>
            </a:r>
            <a:r>
              <a:rPr lang="en-US" sz="1200" baseline="0" dirty="0" smtClean="0">
                <a:latin typeface="Calibri (Body)"/>
                <a:cs typeface="Calibri (Body)"/>
              </a:rPr>
              <a:t> of the standards</a:t>
            </a:r>
            <a:r>
              <a:rPr lang="en-US" sz="1200" dirty="0" smtClean="0">
                <a:latin typeface="Calibri (Body)"/>
                <a:cs typeface="Calibri (Body)"/>
              </a:rPr>
              <a:t> </a:t>
            </a:r>
          </a:p>
          <a:p>
            <a:r>
              <a:rPr lang="en-US" sz="1200" dirty="0" smtClean="0">
                <a:latin typeface="Calibri (Body)"/>
                <a:cs typeface="Calibri (Body)"/>
              </a:rPr>
              <a:t>Consult the wider sector in the discovery phase of the project, but ensure that decisions and progress can be made by working primarily with a ‘Minimal Viable Collaboration’ of Local authorities and their suppliers.</a:t>
            </a:r>
          </a:p>
          <a:p>
            <a:r>
              <a:rPr lang="en-US" sz="1200" dirty="0" smtClean="0">
                <a:latin typeface="Calibri (Body)"/>
                <a:cs typeface="Calibri (Body)"/>
              </a:rPr>
              <a:t>Work out loud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83876-33BC-7242-B9D7-2997319A0E33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http://www.localdirect.gov.uk/product/local-waste-service-standards-project/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83876-33BC-7242-B9D7-2997319A0E33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http://www.localdirect.gov.uk/product/local-waste-service-standards-project/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We’ll</a:t>
            </a:r>
            <a:r>
              <a:rPr lang="en-US" baseline="0" dirty="0" smtClean="0"/>
              <a:t> post our progress through the timeline and </a:t>
            </a:r>
            <a:r>
              <a:rPr lang="en-US" baseline="0" dirty="0" err="1" smtClean="0"/>
              <a:t>blogs</a:t>
            </a:r>
            <a:r>
              <a:rPr lang="en-US" baseline="0" dirty="0" smtClean="0"/>
              <a:t>, and we’ll publish all associated documentation to the page too.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83876-33BC-7242-B9D7-2997319A0E33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83876-33BC-7242-B9D7-2997319A0E3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20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83876-33BC-7242-B9D7-2997319A0E3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154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46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740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874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555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79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10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132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630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830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38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69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C0F1F-C4B5-8342-9277-BC04238AF571}" type="datetimeFigureOut">
              <a:rPr lang="en-US" smtClean="0"/>
              <a:pPr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586A43-98E8-6045-8D0E-6D304ED51FA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155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1" y="331760"/>
            <a:ext cx="9143999" cy="11430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Local Waste Service Standards Project – Proof of Concept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pic>
        <p:nvPicPr>
          <p:cNvPr id="5" name="Picture 4" descr="DCLG_3282_A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397" y="2277544"/>
            <a:ext cx="4152035" cy="23148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90569" y="2355945"/>
            <a:ext cx="32178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Administered by the DCLG Local Digital </a:t>
            </a:r>
            <a:r>
              <a:rPr lang="en-US" i="1" dirty="0" err="1" smtClean="0"/>
              <a:t>Programme</a:t>
            </a:r>
            <a:endParaRPr lang="en-US" i="1" dirty="0" smtClean="0"/>
          </a:p>
          <a:p>
            <a:endParaRPr lang="en-US" i="1" dirty="0" smtClean="0"/>
          </a:p>
          <a:p>
            <a:r>
              <a:rPr lang="en-US" i="1" dirty="0" smtClean="0"/>
              <a:t>Supported and funded by DCLG Waste Policy Team</a:t>
            </a:r>
          </a:p>
          <a:p>
            <a:endParaRPr lang="en-US" i="1" dirty="0" smtClean="0"/>
          </a:p>
          <a:p>
            <a:r>
              <a:rPr lang="en-US" i="1" dirty="0" smtClean="0"/>
              <a:t>Building on the work of the </a:t>
            </a:r>
            <a:r>
              <a:rPr lang="en-US" i="1" dirty="0" err="1" smtClean="0"/>
              <a:t>LocalGov</a:t>
            </a:r>
            <a:r>
              <a:rPr lang="en-US" i="1" dirty="0" smtClean="0"/>
              <a:t> Digital Local0 Project</a:t>
            </a:r>
          </a:p>
          <a:p>
            <a:endParaRPr lang="en-US" i="1" dirty="0" smtClean="0"/>
          </a:p>
          <a:p>
            <a:endParaRPr lang="en-US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2014-06-21 10.34.02.jpg"/>
          <p:cNvPicPr>
            <a:picLocks noChangeAspect="1"/>
          </p:cNvPicPr>
          <p:nvPr/>
        </p:nvPicPr>
        <p:blipFill>
          <a:blip r:embed="rId3"/>
          <a:srcRect l="1399" t="925" r="6003" b="6479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" y="274638"/>
            <a:ext cx="9143999" cy="1143000"/>
          </a:xfrm>
          <a:solidFill>
            <a:schemeClr val="bg1">
              <a:lumMod val="85000"/>
              <a:alpha val="50000"/>
            </a:schemeClr>
          </a:solidFill>
        </p:spPr>
        <p:txBody>
          <a:bodyPr>
            <a:normAutofit/>
          </a:bodyPr>
          <a:lstStyle/>
          <a:p>
            <a:r>
              <a:rPr lang="en-US" sz="2500" dirty="0" smtClean="0">
                <a:latin typeface="Arial"/>
                <a:cs typeface="Arial"/>
              </a:rPr>
              <a:t>Background on the Waste Service Standards Project</a:t>
            </a:r>
            <a:endParaRPr lang="en-US" sz="2500" dirty="0">
              <a:latin typeface="Arial"/>
              <a:cs typeface="Arial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1423799" y="2101108"/>
            <a:ext cx="548718" cy="658556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 rot="16200000" flipV="1">
            <a:off x="557425" y="3884719"/>
            <a:ext cx="2555826" cy="2743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07616" y="5299812"/>
            <a:ext cx="83718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rgbClr val="FFFFFF"/>
                </a:solidFill>
              </a:rPr>
              <a:t>Project started at Local Gov Camp, June 2014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rgbClr val="FFFFFF"/>
                </a:solidFill>
              </a:rPr>
              <a:t>Services would be better and cheaper if they shared data standards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rgbClr val="FFFFFF"/>
                </a:solidFill>
              </a:rPr>
              <a:t>Councils lacked the resource to transform services in a standardised way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479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14-11-04 15.57.57.jpg"/>
          <p:cNvPicPr>
            <a:picLocks noChangeAspect="1"/>
          </p:cNvPicPr>
          <p:nvPr/>
        </p:nvPicPr>
        <p:blipFill>
          <a:blip r:embed="rId3"/>
          <a:srcRect t="-517" r="3432" b="3947"/>
          <a:stretch>
            <a:fillRect/>
          </a:stretch>
        </p:blipFill>
        <p:spPr>
          <a:xfrm>
            <a:off x="0" y="-47040"/>
            <a:ext cx="9206720" cy="69050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313600"/>
            <a:ext cx="9206720" cy="86177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/>
              <a:t>DCLG Local Digital </a:t>
            </a:r>
            <a:r>
              <a:rPr lang="en-US" sz="2500" dirty="0" err="1" smtClean="0"/>
              <a:t>Programme</a:t>
            </a:r>
            <a:r>
              <a:rPr lang="en-US" sz="2500" dirty="0" smtClean="0"/>
              <a:t> hosted Waste service Standards Discovery Day in Merton, Nov 4</a:t>
            </a:r>
            <a:r>
              <a:rPr lang="en-US" sz="2500" baseline="30000" dirty="0" smtClean="0"/>
              <a:t>th</a:t>
            </a:r>
            <a:r>
              <a:rPr lang="en-US" sz="2500" dirty="0" smtClean="0"/>
              <a:t> 2014</a:t>
            </a:r>
            <a:endParaRPr lang="en-US" sz="2500" dirty="0"/>
          </a:p>
        </p:txBody>
      </p:sp>
      <p:sp>
        <p:nvSpPr>
          <p:cNvPr id="7" name="TextBox 6"/>
          <p:cNvSpPr txBox="1"/>
          <p:nvPr/>
        </p:nvSpPr>
        <p:spPr>
          <a:xfrm>
            <a:off x="407616" y="5299812"/>
            <a:ext cx="87363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rgbClr val="FFFFFF"/>
                </a:solidFill>
              </a:rPr>
              <a:t>Agreed standards needs to be implemented and tested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rgbClr val="FFFFFF"/>
                </a:solidFill>
              </a:rPr>
              <a:t>Suppliers need to be engaged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rgbClr val="FFFFFF"/>
                </a:solidFill>
              </a:rPr>
              <a:t>Need to find a way to reach critical mass of standard users (without boiling the ocean)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ga-IE" sz="2000" dirty="0" smtClean="0">
                <a:latin typeface="Calibri (body)"/>
                <a:cs typeface="Calibri (body)"/>
              </a:rPr>
              <a:t>C</a:t>
            </a:r>
            <a:r>
              <a:rPr sz="2000" dirty="0" smtClean="0">
                <a:latin typeface="Calibri (body)"/>
                <a:cs typeface="Calibri (body)"/>
              </a:rPr>
              <a:t>ollaborative </a:t>
            </a:r>
            <a:r>
              <a:rPr lang="ga-IE" sz="2000" dirty="0" smtClean="0">
                <a:latin typeface="Calibri (body)"/>
                <a:cs typeface="Calibri (body)"/>
              </a:rPr>
              <a:t>standards design</a:t>
            </a:r>
          </a:p>
          <a:p>
            <a:pPr>
              <a:buNone/>
            </a:pPr>
            <a:endParaRPr lang="ga-IE" sz="2000" dirty="0" smtClean="0">
              <a:latin typeface="Calibri (body)"/>
              <a:cs typeface="Calibri (body)"/>
            </a:endParaRPr>
          </a:p>
          <a:p>
            <a:r>
              <a:rPr lang="en-US" sz="2000" dirty="0" smtClean="0">
                <a:latin typeface="Calibri (body)"/>
                <a:cs typeface="Calibri (body)"/>
              </a:rPr>
              <a:t>Sector-led</a:t>
            </a:r>
          </a:p>
          <a:p>
            <a:pPr>
              <a:buNone/>
            </a:pPr>
            <a:endParaRPr lang="en-US" sz="2000" dirty="0" smtClean="0">
              <a:latin typeface="Calibri (body)"/>
              <a:cs typeface="Calibri (body)"/>
            </a:endParaRPr>
          </a:p>
          <a:p>
            <a:r>
              <a:rPr lang="en-US" sz="2000" dirty="0" smtClean="0">
                <a:latin typeface="Calibri (body)"/>
                <a:cs typeface="Calibri (body)"/>
              </a:rPr>
              <a:t>Establish a data standard and supporting tools for local waste services to </a:t>
            </a:r>
          </a:p>
          <a:p>
            <a:pPr lvl="1"/>
            <a:r>
              <a:rPr lang="ga-IE" sz="1600" dirty="0" smtClean="0">
                <a:latin typeface="Calibri (body)"/>
                <a:cs typeface="Calibri (body)"/>
              </a:rPr>
              <a:t>enable better digital services = </a:t>
            </a:r>
            <a:r>
              <a:rPr sz="1600" dirty="0" smtClean="0">
                <a:latin typeface="Calibri (body)"/>
                <a:cs typeface="Calibri (body)"/>
              </a:rPr>
              <a:t>reducing call volumes and failure demand</a:t>
            </a:r>
          </a:p>
          <a:p>
            <a:pPr lvl="1"/>
            <a:r>
              <a:rPr sz="1600" dirty="0" smtClean="0">
                <a:latin typeface="Calibri (body)"/>
                <a:cs typeface="Calibri (body)"/>
              </a:rPr>
              <a:t>enable </a:t>
            </a:r>
            <a:r>
              <a:rPr lang="ga-IE" sz="1600" dirty="0" smtClean="0">
                <a:latin typeface="Calibri (body)"/>
                <a:cs typeface="Calibri (body)"/>
              </a:rPr>
              <a:t>LA collaboration</a:t>
            </a:r>
            <a:endParaRPr sz="1600" dirty="0" smtClean="0">
              <a:latin typeface="Calibri (body)"/>
              <a:cs typeface="Calibri (body)"/>
            </a:endParaRPr>
          </a:p>
          <a:p>
            <a:pPr lvl="1"/>
            <a:r>
              <a:rPr lang="ga-IE" sz="1600" dirty="0" smtClean="0">
                <a:latin typeface="Calibri (body)"/>
                <a:cs typeface="Calibri (body)"/>
              </a:rPr>
              <a:t>Enhance purcahsing power and push suppliers to build APIs according to common standards</a:t>
            </a:r>
          </a:p>
          <a:p>
            <a:pPr lvl="1"/>
            <a:r>
              <a:rPr sz="1600" dirty="0" smtClean="0">
                <a:latin typeface="Calibri (body)"/>
                <a:cs typeface="Calibri (body)"/>
              </a:rPr>
              <a:t>increase transparency around the performance of services, and of suppliers</a:t>
            </a:r>
          </a:p>
          <a:p>
            <a:pPr lvl="1"/>
            <a:r>
              <a:rPr sz="1600" dirty="0" smtClean="0">
                <a:latin typeface="Calibri (body)"/>
                <a:cs typeface="Calibri (body)"/>
              </a:rPr>
              <a:t>enable LAs to move between suppliers more easily</a:t>
            </a:r>
          </a:p>
          <a:p>
            <a:pPr lvl="1"/>
            <a:r>
              <a:rPr sz="1600" dirty="0" smtClean="0">
                <a:latin typeface="Calibri (body)"/>
                <a:cs typeface="Calibri (body)"/>
              </a:rPr>
              <a:t>enable ‘government as platform</a:t>
            </a:r>
            <a:r>
              <a:rPr lang="ga-IE" sz="1600" dirty="0" smtClean="0">
                <a:latin typeface="Calibri (body)"/>
                <a:cs typeface="Calibri (body)"/>
              </a:rPr>
              <a:t>'</a:t>
            </a:r>
            <a:endParaRPr lang="en-US" sz="1600" dirty="0" smtClean="0">
              <a:latin typeface="Calibri (body)"/>
              <a:cs typeface="Calibri (body)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" y="331760"/>
            <a:ext cx="9143999" cy="1143000"/>
          </a:xfrm>
          <a:solidFill>
            <a:schemeClr val="bg1">
              <a:lumMod val="85000"/>
              <a:alpha val="50000"/>
            </a:schemeClr>
          </a:solidFill>
        </p:spPr>
        <p:txBody>
          <a:bodyPr>
            <a:normAutofit/>
          </a:bodyPr>
          <a:lstStyle/>
          <a:p>
            <a:pPr lvl="0">
              <a:defRPr/>
            </a:pPr>
            <a:r>
              <a:rPr lang="en-US" sz="2500" dirty="0" smtClean="0">
                <a:latin typeface="Arial"/>
                <a:cs typeface="Arial"/>
              </a:rPr>
              <a:t>Waste service standards project aims</a:t>
            </a:r>
            <a:endParaRPr lang="en-US" sz="25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5238" y="2320626"/>
            <a:ext cx="7871561" cy="3774177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Calibri (Body)"/>
                <a:cs typeface="Calibri (Body)"/>
              </a:rPr>
              <a:t>Agile: first iterations of process and products delivered in 9 months</a:t>
            </a:r>
          </a:p>
          <a:p>
            <a:r>
              <a:rPr lang="en-US" sz="2000" dirty="0" smtClean="0">
                <a:latin typeface="Calibri (Body)"/>
                <a:cs typeface="Calibri (Body)"/>
              </a:rPr>
              <a:t>MVC to establish the priorities and content of standards</a:t>
            </a:r>
          </a:p>
          <a:p>
            <a:r>
              <a:rPr lang="en-US" sz="2000" dirty="0" smtClean="0">
                <a:latin typeface="Calibri (Body)"/>
                <a:cs typeface="Calibri (Body)"/>
              </a:rPr>
              <a:t>Consult the wider sector – public and private</a:t>
            </a:r>
          </a:p>
          <a:p>
            <a:r>
              <a:rPr lang="en-US" sz="2000" dirty="0" smtClean="0">
                <a:latin typeface="Calibri (Body)"/>
                <a:cs typeface="Calibri (Body)"/>
              </a:rPr>
              <a:t>Work out loud</a:t>
            </a:r>
            <a:endParaRPr lang="en-US" sz="2000" dirty="0">
              <a:latin typeface="Calibri (Body)"/>
              <a:cs typeface="Calibri (Body)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" y="331760"/>
            <a:ext cx="9143999" cy="1143000"/>
          </a:xfrm>
          <a:solidFill>
            <a:schemeClr val="bg1">
              <a:lumMod val="85000"/>
              <a:alpha val="50000"/>
            </a:schemeClr>
          </a:solidFill>
        </p:spPr>
        <p:txBody>
          <a:bodyPr>
            <a:normAutofit/>
          </a:bodyPr>
          <a:lstStyle/>
          <a:p>
            <a:pPr lvl="0">
              <a:defRPr/>
            </a:pPr>
            <a:r>
              <a:rPr lang="en-US" sz="2500" dirty="0" smtClean="0">
                <a:latin typeface="Arial"/>
                <a:cs typeface="Arial"/>
              </a:rPr>
              <a:t>Waste service standards project method</a:t>
            </a:r>
            <a:endParaRPr lang="en-US" sz="25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" y="331760"/>
            <a:ext cx="9143999" cy="1143000"/>
          </a:xfrm>
          <a:solidFill>
            <a:schemeClr val="bg1">
              <a:lumMod val="85000"/>
              <a:alpha val="50000"/>
            </a:schemeClr>
          </a:solidFill>
        </p:spPr>
        <p:txBody>
          <a:bodyPr>
            <a:normAutofit/>
          </a:bodyPr>
          <a:lstStyle/>
          <a:p>
            <a:pPr lvl="0">
              <a:defRPr/>
            </a:pPr>
            <a:r>
              <a:rPr lang="en-US" sz="2500" dirty="0" smtClean="0">
                <a:latin typeface="Arial"/>
                <a:cs typeface="Arial"/>
              </a:rPr>
              <a:t>Working Out Loud Project Page</a:t>
            </a:r>
            <a:endParaRPr lang="en-US" sz="2500" dirty="0">
              <a:latin typeface="Arial"/>
              <a:cs typeface="Arial"/>
            </a:endParaRPr>
          </a:p>
        </p:txBody>
      </p:sp>
      <p:pic>
        <p:nvPicPr>
          <p:cNvPr id="4" name="Picture 3" descr="Screen Shot 2015-05-26 at 19.29.38.png"/>
          <p:cNvPicPr>
            <a:picLocks noChangeAspect="1"/>
          </p:cNvPicPr>
          <p:nvPr/>
        </p:nvPicPr>
        <p:blipFill>
          <a:blip r:embed="rId3"/>
          <a:srcRect l="14402" t="14693" r="11702" b="10131"/>
          <a:stretch>
            <a:fillRect/>
          </a:stretch>
        </p:blipFill>
        <p:spPr>
          <a:xfrm>
            <a:off x="125418" y="1160316"/>
            <a:ext cx="8924513" cy="56743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5-26 at 19.29.44.png"/>
          <p:cNvPicPr>
            <a:picLocks noChangeAspect="1"/>
          </p:cNvPicPr>
          <p:nvPr/>
        </p:nvPicPr>
        <p:blipFill>
          <a:blip r:embed="rId3"/>
          <a:srcRect l="14231" t="16339" r="12902" b="8485"/>
          <a:stretch>
            <a:fillRect/>
          </a:stretch>
        </p:blipFill>
        <p:spPr>
          <a:xfrm>
            <a:off x="99474" y="501758"/>
            <a:ext cx="8997492" cy="58015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ntagon 3"/>
          <p:cNvSpPr/>
          <p:nvPr/>
        </p:nvSpPr>
        <p:spPr>
          <a:xfrm>
            <a:off x="306923" y="1639869"/>
            <a:ext cx="3873494" cy="3090334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Discovery phase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1400" dirty="0" smtClean="0">
                <a:solidFill>
                  <a:schemeClr val="tx1"/>
                </a:solidFill>
              </a:rPr>
              <a:t>Discovery days with each LA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>
                <a:solidFill>
                  <a:schemeClr val="tx1"/>
                </a:solidFill>
              </a:rPr>
              <a:t>Discovery session with public sector stakeholders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>
                <a:solidFill>
                  <a:schemeClr val="tx1"/>
                </a:solidFill>
              </a:rPr>
              <a:t>Discovery session with commercial sector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>
                <a:solidFill>
                  <a:schemeClr val="tx1"/>
                </a:solidFill>
              </a:rPr>
              <a:t>Collation of needs into a backlog and roadmap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>
                <a:solidFill>
                  <a:schemeClr val="tx1"/>
                </a:solidFill>
              </a:rPr>
              <a:t>Review of backlog and roadmap with LAs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2666998" y="1639869"/>
            <a:ext cx="4222752" cy="3090334"/>
          </a:xfrm>
          <a:prstGeom prst="chevron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dirty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Chevron 5"/>
          <p:cNvSpPr/>
          <p:nvPr/>
        </p:nvSpPr>
        <p:spPr>
          <a:xfrm>
            <a:off x="5391146" y="1644107"/>
            <a:ext cx="3869271" cy="3086096"/>
          </a:xfrm>
          <a:prstGeom prst="chevron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9005" y="5327325"/>
            <a:ext cx="8348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May             June              July             August	        Sept            Oct             Nov             Dec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68248" y="1860558"/>
            <a:ext cx="2869345" cy="335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Beta phase</a:t>
            </a:r>
          </a:p>
          <a:p>
            <a:endParaRPr lang="en-US" dirty="0" smtClean="0">
              <a:solidFill>
                <a:srgbClr val="000000"/>
              </a:solidFill>
            </a:endParaRPr>
          </a:p>
          <a:p>
            <a:r>
              <a:rPr lang="en-US" sz="1400" dirty="0" smtClean="0">
                <a:solidFill>
                  <a:srgbClr val="000000"/>
                </a:solidFill>
              </a:rPr>
              <a:t>	One or more LAs </a:t>
            </a:r>
          </a:p>
          <a:p>
            <a:r>
              <a:rPr lang="en-US" sz="1400" dirty="0">
                <a:solidFill>
                  <a:srgbClr val="000000"/>
                </a:solidFill>
              </a:rPr>
              <a:t>	</a:t>
            </a:r>
            <a:r>
              <a:rPr lang="en-US" sz="1400" dirty="0" smtClean="0">
                <a:solidFill>
                  <a:srgbClr val="000000"/>
                </a:solidFill>
              </a:rPr>
              <a:t>implement live changes.      </a:t>
            </a:r>
          </a:p>
          <a:p>
            <a:endParaRPr lang="en-US" sz="1400" dirty="0">
              <a:solidFill>
                <a:srgbClr val="000000"/>
              </a:solidFill>
            </a:endParaRPr>
          </a:p>
          <a:p>
            <a:r>
              <a:rPr lang="en-US" sz="1400" dirty="0" smtClean="0">
                <a:solidFill>
                  <a:srgbClr val="000000"/>
                </a:solidFill>
              </a:rPr>
              <a:t> 		The project team offers:</a:t>
            </a:r>
          </a:p>
          <a:p>
            <a:r>
              <a:rPr lang="en-US" sz="1400" dirty="0" smtClean="0">
                <a:solidFill>
                  <a:srgbClr val="000000"/>
                </a:solidFill>
              </a:rPr>
              <a:t> 		- Implementation audit </a:t>
            </a:r>
          </a:p>
          <a:p>
            <a:r>
              <a:rPr lang="en-US" sz="1400" dirty="0">
                <a:solidFill>
                  <a:srgbClr val="000000"/>
                </a:solidFill>
              </a:rPr>
              <a:t>	</a:t>
            </a:r>
            <a:r>
              <a:rPr lang="en-US" sz="1400" dirty="0" smtClean="0">
                <a:solidFill>
                  <a:srgbClr val="000000"/>
                </a:solidFill>
              </a:rPr>
              <a:t>- Implementation planning</a:t>
            </a:r>
          </a:p>
          <a:p>
            <a:r>
              <a:rPr lang="en-US" sz="1400" dirty="0">
                <a:solidFill>
                  <a:srgbClr val="000000"/>
                </a:solidFill>
              </a:rPr>
              <a:t>	</a:t>
            </a:r>
            <a:r>
              <a:rPr lang="en-US" sz="1400" dirty="0" smtClean="0">
                <a:solidFill>
                  <a:srgbClr val="000000"/>
                </a:solidFill>
              </a:rPr>
              <a:t>- Service design support</a:t>
            </a:r>
          </a:p>
          <a:p>
            <a:r>
              <a:rPr lang="en-US" sz="1400" dirty="0">
                <a:solidFill>
                  <a:srgbClr val="000000"/>
                </a:solidFill>
              </a:rPr>
              <a:t>	</a:t>
            </a:r>
            <a:r>
              <a:rPr lang="en-US" sz="1400" dirty="0" smtClean="0">
                <a:solidFill>
                  <a:srgbClr val="000000"/>
                </a:solidFill>
              </a:rPr>
              <a:t>- Tech support</a:t>
            </a:r>
          </a:p>
          <a:p>
            <a:endParaRPr lang="en-US" sz="1400" dirty="0">
              <a:solidFill>
                <a:srgbClr val="000000"/>
              </a:solidFill>
            </a:endParaRPr>
          </a:p>
          <a:p>
            <a:r>
              <a:rPr lang="en-US" sz="1400" dirty="0" smtClean="0">
                <a:solidFill>
                  <a:srgbClr val="000000"/>
                </a:solidFill>
              </a:rPr>
              <a:t>Show &amp; tell 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Waste service standards project </a:t>
            </a:r>
            <a:r>
              <a:rPr lang="en-US" sz="2500" dirty="0" smtClean="0">
                <a:latin typeface="Arial"/>
                <a:cs typeface="Arial"/>
              </a:rPr>
              <a:t>roadmap</a:t>
            </a:r>
            <a:endParaRPr lang="en-US" sz="2500" dirty="0">
              <a:latin typeface="Arial"/>
              <a:cs typeface="Arial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06923" y="5215323"/>
            <a:ext cx="2888130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195053" y="5215323"/>
            <a:ext cx="2888130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049463" y="5215323"/>
            <a:ext cx="2888130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591984" y="2044040"/>
            <a:ext cx="264203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Alpha phase</a:t>
            </a:r>
          </a:p>
          <a:p>
            <a:endParaRPr lang="en-US" dirty="0" smtClean="0">
              <a:solidFill>
                <a:srgbClr val="000000"/>
              </a:solidFill>
            </a:endParaRPr>
          </a:p>
          <a:p>
            <a:r>
              <a:rPr lang="en-US" sz="1400" dirty="0" smtClean="0">
                <a:solidFill>
                  <a:srgbClr val="000000"/>
                </a:solidFill>
              </a:rPr>
              <a:t>       Develop, share &amp; publish</a:t>
            </a:r>
          </a:p>
          <a:p>
            <a:r>
              <a:rPr lang="en-US" sz="1400" dirty="0">
                <a:solidFill>
                  <a:srgbClr val="000000"/>
                </a:solidFill>
              </a:rPr>
              <a:t>	</a:t>
            </a:r>
            <a:r>
              <a:rPr lang="en-US" sz="1400" dirty="0" smtClean="0">
                <a:solidFill>
                  <a:srgbClr val="000000"/>
                </a:solidFill>
              </a:rPr>
              <a:t>alpha versions of:</a:t>
            </a:r>
          </a:p>
          <a:p>
            <a:r>
              <a:rPr lang="en-US" sz="1400" dirty="0">
                <a:solidFill>
                  <a:srgbClr val="000000"/>
                </a:solidFill>
              </a:rPr>
              <a:t>	</a:t>
            </a:r>
            <a:r>
              <a:rPr lang="en-US" sz="1400" dirty="0" smtClean="0">
                <a:solidFill>
                  <a:srgbClr val="000000"/>
                </a:solidFill>
              </a:rPr>
              <a:t>	- </a:t>
            </a:r>
            <a:r>
              <a:rPr lang="en-GB" sz="1400" dirty="0" smtClean="0">
                <a:solidFill>
                  <a:srgbClr val="000000"/>
                </a:solidFill>
              </a:rPr>
              <a:t>data model</a:t>
            </a:r>
          </a:p>
          <a:p>
            <a:r>
              <a:rPr lang="en-GB" sz="1400" dirty="0">
                <a:solidFill>
                  <a:srgbClr val="000000"/>
                </a:solidFill>
              </a:rPr>
              <a:t>	</a:t>
            </a:r>
            <a:r>
              <a:rPr lang="en-GB" sz="1400" dirty="0" smtClean="0">
                <a:solidFill>
                  <a:srgbClr val="000000"/>
                </a:solidFill>
              </a:rPr>
              <a:t>	- publishing standard</a:t>
            </a:r>
          </a:p>
          <a:p>
            <a:r>
              <a:rPr lang="en-GB" sz="1400" dirty="0">
                <a:solidFill>
                  <a:srgbClr val="000000"/>
                </a:solidFill>
              </a:rPr>
              <a:t>	</a:t>
            </a:r>
            <a:r>
              <a:rPr lang="en-GB" sz="1400" dirty="0" smtClean="0">
                <a:solidFill>
                  <a:srgbClr val="000000"/>
                </a:solidFill>
              </a:rPr>
              <a:t>	- API specifications</a:t>
            </a:r>
          </a:p>
          <a:p>
            <a:r>
              <a:rPr lang="en-GB" sz="1400" dirty="0">
                <a:solidFill>
                  <a:srgbClr val="000000"/>
                </a:solidFill>
              </a:rPr>
              <a:t>	</a:t>
            </a:r>
            <a:r>
              <a:rPr lang="en-GB" sz="1400" dirty="0" smtClean="0">
                <a:solidFill>
                  <a:srgbClr val="000000"/>
                </a:solidFill>
              </a:rPr>
              <a:t>	- referencing </a:t>
            </a:r>
          </a:p>
          <a:p>
            <a:r>
              <a:rPr lang="en-GB" sz="1400" dirty="0">
                <a:solidFill>
                  <a:srgbClr val="000000"/>
                </a:solidFill>
              </a:rPr>
              <a:t>	</a:t>
            </a:r>
            <a:r>
              <a:rPr lang="en-GB" sz="1400" dirty="0" smtClean="0">
                <a:solidFill>
                  <a:srgbClr val="000000"/>
                </a:solidFill>
              </a:rPr>
              <a:t>	  implementation</a:t>
            </a:r>
          </a:p>
          <a:p>
            <a:endParaRPr lang="en-GB" sz="1400" dirty="0" smtClean="0">
              <a:solidFill>
                <a:srgbClr val="000000"/>
              </a:solidFill>
            </a:endParaRPr>
          </a:p>
          <a:p>
            <a:r>
              <a:rPr lang="en-GB" sz="1400" dirty="0" smtClean="0">
                <a:solidFill>
                  <a:srgbClr val="000000"/>
                </a:solidFill>
              </a:rPr>
              <a:t>Show &amp; tell</a:t>
            </a:r>
            <a:endParaRPr lang="en-GB" sz="1400" dirty="0">
              <a:solidFill>
                <a:srgbClr val="000000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rot="5400000" flipH="1" flipV="1">
            <a:off x="772611" y="5540284"/>
            <a:ext cx="1055682" cy="15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70760" y="6006199"/>
            <a:ext cx="1800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</a:rPr>
              <a:t>You are here</a:t>
            </a:r>
            <a:endParaRPr 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479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285570" y="1818869"/>
            <a:ext cx="7401230" cy="4307294"/>
          </a:xfrm>
        </p:spPr>
        <p:txBody>
          <a:bodyPr>
            <a:normAutofit/>
          </a:bodyPr>
          <a:lstStyle/>
          <a:p>
            <a:r>
              <a:rPr lang="ga-IE" sz="2000" dirty="0" smtClean="0">
                <a:latin typeface="Calibri (body)"/>
                <a:cs typeface="Calibri (body)"/>
              </a:rPr>
              <a:t>Introductions</a:t>
            </a:r>
          </a:p>
          <a:p>
            <a:r>
              <a:rPr lang="en-US" sz="2000" dirty="0" smtClean="0">
                <a:latin typeface="Calibri (body)"/>
                <a:cs typeface="Calibri (body)"/>
              </a:rPr>
              <a:t>Your business context</a:t>
            </a:r>
          </a:p>
          <a:p>
            <a:r>
              <a:rPr lang="en-US" sz="2000" dirty="0" smtClean="0">
                <a:latin typeface="Calibri (body)"/>
                <a:cs typeface="Calibri (body)"/>
              </a:rPr>
              <a:t>Service deep dive</a:t>
            </a:r>
          </a:p>
          <a:p>
            <a:pPr lvl="1"/>
            <a:r>
              <a:rPr lang="en-US" sz="1600" dirty="0" smtClean="0">
                <a:latin typeface="Calibri (body)"/>
                <a:cs typeface="Calibri (body)"/>
              </a:rPr>
              <a:t>Residual waste collection</a:t>
            </a:r>
          </a:p>
          <a:p>
            <a:pPr lvl="1"/>
            <a:r>
              <a:rPr lang="en-US" sz="1600" dirty="0" smtClean="0">
                <a:latin typeface="Calibri (body)"/>
                <a:cs typeface="Calibri (body)"/>
              </a:rPr>
              <a:t>Recycling </a:t>
            </a:r>
            <a:r>
              <a:rPr lang="en-US" sz="1600" dirty="0" err="1" smtClean="0">
                <a:latin typeface="Calibri (body)"/>
                <a:cs typeface="Calibri (body)"/>
              </a:rPr>
              <a:t>collection(s</a:t>
            </a:r>
            <a:r>
              <a:rPr lang="en-US" sz="1600" dirty="0" smtClean="0">
                <a:latin typeface="Calibri (body)"/>
                <a:cs typeface="Calibri (body)"/>
              </a:rPr>
              <a:t>)</a:t>
            </a:r>
          </a:p>
          <a:p>
            <a:r>
              <a:rPr lang="en-US" sz="2000" dirty="0" smtClean="0">
                <a:latin typeface="Calibri (body)"/>
                <a:cs typeface="Calibri (body)"/>
              </a:rPr>
              <a:t>Opportunities to improve/ redesign waste services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" y="331760"/>
            <a:ext cx="9143999" cy="1143000"/>
          </a:xfrm>
          <a:solidFill>
            <a:schemeClr val="bg1">
              <a:lumMod val="85000"/>
              <a:alpha val="50000"/>
            </a:schemeClr>
          </a:solidFill>
        </p:spPr>
        <p:txBody>
          <a:bodyPr>
            <a:normAutofit/>
          </a:bodyPr>
          <a:lstStyle/>
          <a:p>
            <a:pPr lvl="0">
              <a:defRPr/>
            </a:pPr>
            <a:r>
              <a:rPr lang="en-US" sz="2500" dirty="0" smtClean="0">
                <a:latin typeface="Arial"/>
                <a:cs typeface="Arial"/>
              </a:rPr>
              <a:t>Running order of the day</a:t>
            </a:r>
            <a:endParaRPr lang="en-US" sz="25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isl xmlns:xsi="http://www.w3.org/2001/XMLSchema-instance" xmlns:xsd="http://www.w3.org/2001/XMLSchema" xmlns="http://www.boldonjames.com/2008/01/sie/internal/label" sislVersion="0" policy="8270c081-d9f3-48ae-83c7-c2320a8ca25c"/>
</file>

<file path=customXml/itemProps1.xml><?xml version="1.0" encoding="utf-8"?>
<ds:datastoreItem xmlns:ds="http://schemas.openxmlformats.org/officeDocument/2006/customXml" ds:itemID="{05D1E89F-C472-46D4-BF09-1EEA09F35730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2844</TotalTime>
  <Words>509</Words>
  <Application>Microsoft Office PowerPoint</Application>
  <PresentationFormat>On-screen Show (4:3)</PresentationFormat>
  <Paragraphs>101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Background on the Waste Service Standards Project</vt:lpstr>
      <vt:lpstr>PowerPoint Presentation</vt:lpstr>
      <vt:lpstr>Waste service standards project aims</vt:lpstr>
      <vt:lpstr>Waste service standards project method</vt:lpstr>
      <vt:lpstr>Working Out Loud Project Page</vt:lpstr>
      <vt:lpstr>PowerPoint Presentation</vt:lpstr>
      <vt:lpstr>Waste service standards project roadmap</vt:lpstr>
      <vt:lpstr>Running order of the day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Prag</dc:creator>
  <cp:lastModifiedBy>lohallor</cp:lastModifiedBy>
  <cp:revision>79</cp:revision>
  <dcterms:created xsi:type="dcterms:W3CDTF">2015-05-26T17:00:04Z</dcterms:created>
  <dcterms:modified xsi:type="dcterms:W3CDTF">2015-05-28T16:27:33Z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1030ca1e-7d82-419b-b42e-b32fe487bdbd</vt:lpwstr>
  </property>
  <property fmtid="{D5CDD505-2E9C-101B-9397-08002B2CF9AE}" pid="3" name="bjDocumentSecurityLabel">
    <vt:lpwstr>No Marking</vt:lpwstr>
  </property>
  <property fmtid="{D5CDD505-2E9C-101B-9397-08002B2CF9AE}" pid="4" name="bjSaver">
    <vt:lpwstr>21IlwDxMMoVU77LX6fjfKuDWdEYGVy/s</vt:lpwstr>
  </property>
</Properties>
</file>

<file path=docProps/thumbnail.jpeg>
</file>